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405" r:id="rId4"/>
    <p:sldId id="406" r:id="rId5"/>
    <p:sldId id="407" r:id="rId6"/>
    <p:sldId id="408" r:id="rId7"/>
    <p:sldId id="329" r:id="rId8"/>
    <p:sldId id="409" r:id="rId9"/>
    <p:sldId id="413" r:id="rId10"/>
    <p:sldId id="414" r:id="rId11"/>
    <p:sldId id="415" r:id="rId12"/>
    <p:sldId id="416" r:id="rId13"/>
    <p:sldId id="41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7.11.2020.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u1ojq4h52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8442da06-6350-4d89-a7a9-4bb13df0b5b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Time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enjoy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Crash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!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Pow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! Boom!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24273"/>
            <a:ext cx="5100694" cy="680399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34122" y="172728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31.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11" y="145739"/>
            <a:ext cx="4058164" cy="65665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234121" y="2013115"/>
            <a:ext cx="66361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these characters with their</a:t>
            </a:r>
            <a:r>
              <a:rPr lang="hr-HR" sz="2000" b="1" dirty="0"/>
              <a:t> </a:t>
            </a:r>
            <a:r>
              <a:rPr lang="en-US" sz="2000" b="1" dirty="0"/>
              <a:t>descriptions.</a:t>
            </a:r>
            <a:br>
              <a:rPr lang="hr-HR" sz="2000" b="1" dirty="0"/>
            </a:br>
            <a:r>
              <a:rPr lang="hr-HR" sz="2000" i="1" dirty="0"/>
              <a:t>Upari super junake sa njihovim opisima.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A0688F0-8A24-426A-A69B-A32AE4EF35D6}"/>
              </a:ext>
            </a:extLst>
          </p:cNvPr>
          <p:cNvSpPr txBox="1">
            <a:spLocks/>
          </p:cNvSpPr>
          <p:nvPr/>
        </p:nvSpPr>
        <p:spPr>
          <a:xfrm>
            <a:off x="5234121" y="71244"/>
            <a:ext cx="6831498" cy="217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Who is your </a:t>
            </a:r>
            <a:r>
              <a:rPr lang="en-US" sz="2000" b="1" dirty="0" err="1"/>
              <a:t>favourite</a:t>
            </a:r>
            <a:r>
              <a:rPr lang="en-US" sz="2000" b="1" dirty="0"/>
              <a:t> superhero? Why? </a:t>
            </a:r>
            <a:r>
              <a:rPr lang="hr-HR" sz="2000" i="1" dirty="0"/>
              <a:t>Tko je tvoj omiljeni super junak i zašto?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</a:t>
            </a:r>
            <a:r>
              <a:rPr lang="hr-HR" sz="2000" b="1" dirty="0"/>
              <a:t> </a:t>
            </a:r>
            <a:r>
              <a:rPr lang="en-US" sz="2000" b="1" dirty="0"/>
              <a:t>your </a:t>
            </a:r>
            <a:r>
              <a:rPr lang="en-US" sz="2000" b="1" dirty="0" err="1"/>
              <a:t>favourite</a:t>
            </a:r>
            <a:r>
              <a:rPr lang="en-US" sz="2000" b="1" dirty="0"/>
              <a:t> superhero movie? </a:t>
            </a:r>
            <a:r>
              <a:rPr lang="hr-HR" sz="2000" i="1" dirty="0"/>
              <a:t>Koji je tvoj omiljeni film o </a:t>
            </a:r>
            <a:r>
              <a:rPr lang="hr-HR" sz="2000" i="1" dirty="0" err="1"/>
              <a:t>superjunacima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Who is your</a:t>
            </a:r>
            <a:r>
              <a:rPr lang="hr-HR" sz="2000" b="1" dirty="0"/>
              <a:t> </a:t>
            </a:r>
            <a:r>
              <a:rPr lang="en-US" sz="2000" b="1" dirty="0" err="1"/>
              <a:t>favour</a:t>
            </a:r>
            <a:r>
              <a:rPr lang="hr-HR" sz="2000" b="1" dirty="0"/>
              <a:t>i</a:t>
            </a:r>
            <a:r>
              <a:rPr lang="en-US" sz="2000" b="1" dirty="0" err="1"/>
              <a:t>te</a:t>
            </a:r>
            <a:r>
              <a:rPr lang="en-US" sz="2000" b="1" dirty="0"/>
              <a:t> villain?</a:t>
            </a:r>
            <a:r>
              <a:rPr lang="hr-HR" sz="2000" i="1" dirty="0"/>
              <a:t> Tko je tvoj omiljeni zlikovac?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DAD80DCF-E6BF-4E14-974D-7418D0AB7ACF}"/>
              </a:ext>
            </a:extLst>
          </p:cNvPr>
          <p:cNvSpPr txBox="1">
            <a:spLocks/>
          </p:cNvSpPr>
          <p:nvPr/>
        </p:nvSpPr>
        <p:spPr>
          <a:xfrm>
            <a:off x="588789" y="149179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B937E719-B529-4F5C-B6B0-B46F610800A2}"/>
              </a:ext>
            </a:extLst>
          </p:cNvPr>
          <p:cNvSpPr txBox="1">
            <a:spLocks/>
          </p:cNvSpPr>
          <p:nvPr/>
        </p:nvSpPr>
        <p:spPr>
          <a:xfrm>
            <a:off x="2696383" y="149179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C9652776-C8A3-4869-8056-D3E26D2FA272}"/>
              </a:ext>
            </a:extLst>
          </p:cNvPr>
          <p:cNvSpPr txBox="1">
            <a:spLocks/>
          </p:cNvSpPr>
          <p:nvPr/>
        </p:nvSpPr>
        <p:spPr>
          <a:xfrm>
            <a:off x="599806" y="4182953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6795B22D-8474-4604-8083-A58C5230B547}"/>
              </a:ext>
            </a:extLst>
          </p:cNvPr>
          <p:cNvSpPr txBox="1">
            <a:spLocks/>
          </p:cNvSpPr>
          <p:nvPr/>
        </p:nvSpPr>
        <p:spPr>
          <a:xfrm>
            <a:off x="2678944" y="4028718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270B219A-4031-4139-96DE-6EB1F533C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121" y="3354564"/>
            <a:ext cx="5248275" cy="20478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2DB7E628-33BC-4C5E-B6DC-CFA9BF0EFA65}"/>
              </a:ext>
            </a:extLst>
          </p:cNvPr>
          <p:cNvSpPr txBox="1">
            <a:spLocks/>
          </p:cNvSpPr>
          <p:nvPr/>
        </p:nvSpPr>
        <p:spPr>
          <a:xfrm>
            <a:off x="5234121" y="2593044"/>
            <a:ext cx="68314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4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last</a:t>
            </a:r>
            <a:r>
              <a:rPr lang="hr-HR" sz="2000" b="1" dirty="0"/>
              <a:t> </a:t>
            </a:r>
            <a:r>
              <a:rPr lang="hr-HR" sz="2000" b="1" dirty="0" err="1"/>
              <a:t>movie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saw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u bilježnicu 4 rečenice o posljednjem filmu kojeg si gledao.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67F8027-BF31-4CD4-B0DD-232E270A1C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1906" y="5584124"/>
            <a:ext cx="7136146" cy="128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5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12308"/>
            <a:ext cx="5128266" cy="686241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74967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26.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645" y="1376722"/>
            <a:ext cx="9774129" cy="17604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359894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 with the right preposition: about, in, to, on, up, of.</a:t>
            </a:r>
            <a:br>
              <a:rPr lang="hr-HR" sz="2000" b="1" dirty="0"/>
            </a:br>
            <a:r>
              <a:rPr lang="hr-HR" sz="2000" i="1" dirty="0"/>
              <a:t>Nadopuni tekst ponuđenim riječima.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BB7E59C-34F0-4E82-A021-64811D3154DF}"/>
              </a:ext>
            </a:extLst>
          </p:cNvPr>
          <p:cNvSpPr txBox="1">
            <a:spLocks/>
          </p:cNvSpPr>
          <p:nvPr/>
        </p:nvSpPr>
        <p:spPr>
          <a:xfrm>
            <a:off x="3105390" y="1938564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of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7498E69-A314-4F95-9A6A-EE50ACC44E40}"/>
              </a:ext>
            </a:extLst>
          </p:cNvPr>
          <p:cNvSpPr txBox="1">
            <a:spLocks/>
          </p:cNvSpPr>
          <p:nvPr/>
        </p:nvSpPr>
        <p:spPr>
          <a:xfrm>
            <a:off x="6876937" y="1912748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E211D1B9-DEE6-4B52-B0BB-53993140456F}"/>
              </a:ext>
            </a:extLst>
          </p:cNvPr>
          <p:cNvSpPr txBox="1">
            <a:spLocks/>
          </p:cNvSpPr>
          <p:nvPr/>
        </p:nvSpPr>
        <p:spPr>
          <a:xfrm>
            <a:off x="9718064" y="1938563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in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44956199-DCF6-43EA-900A-DA35296DAB1D}"/>
              </a:ext>
            </a:extLst>
          </p:cNvPr>
          <p:cNvSpPr txBox="1">
            <a:spLocks/>
          </p:cNvSpPr>
          <p:nvPr/>
        </p:nvSpPr>
        <p:spPr>
          <a:xfrm>
            <a:off x="4704318" y="2322204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up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B033938-88CA-42BF-910F-EC08CAF85637}"/>
              </a:ext>
            </a:extLst>
          </p:cNvPr>
          <p:cNvSpPr txBox="1">
            <a:spLocks/>
          </p:cNvSpPr>
          <p:nvPr/>
        </p:nvSpPr>
        <p:spPr>
          <a:xfrm>
            <a:off x="9773819" y="2319373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09981A9F-655E-44D7-95D7-5BC77E8168C0}"/>
              </a:ext>
            </a:extLst>
          </p:cNvPr>
          <p:cNvSpPr txBox="1">
            <a:spLocks/>
          </p:cNvSpPr>
          <p:nvPr/>
        </p:nvSpPr>
        <p:spPr>
          <a:xfrm>
            <a:off x="5703479" y="2764778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about</a:t>
            </a:r>
            <a:endParaRPr lang="hr-HR" sz="1800" i="1" dirty="0">
              <a:solidFill>
                <a:srgbClr val="FF0000"/>
              </a:solidFill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2A7E3FA3-4F7A-45C3-A7BA-C254D328E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9024" y="3975172"/>
            <a:ext cx="9439750" cy="277287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075D9C45-8D34-41E2-8765-E77767CA5BE7}"/>
              </a:ext>
            </a:extLst>
          </p:cNvPr>
          <p:cNvSpPr txBox="1">
            <a:spLocks/>
          </p:cNvSpPr>
          <p:nvPr/>
        </p:nvSpPr>
        <p:spPr>
          <a:xfrm>
            <a:off x="4704318" y="3225711"/>
            <a:ext cx="7485656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Find the synonyms of these adjectives.</a:t>
            </a:r>
            <a:br>
              <a:rPr lang="hr-HR" sz="2000" b="1" dirty="0"/>
            </a:br>
            <a:r>
              <a:rPr lang="hr-HR" sz="2000" i="1" dirty="0"/>
              <a:t>Pronađi istoznačnice ovih pridjeva.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DDBDD64F-071A-4FF2-BE87-489858D669D2}"/>
              </a:ext>
            </a:extLst>
          </p:cNvPr>
          <p:cNvSpPr txBox="1">
            <a:spLocks/>
          </p:cNvSpPr>
          <p:nvPr/>
        </p:nvSpPr>
        <p:spPr>
          <a:xfrm>
            <a:off x="3847171" y="5369768"/>
            <a:ext cx="21633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comical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tragic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uplifting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76555E4B-4457-4EAC-8B68-6A375A4F8FDE}"/>
              </a:ext>
            </a:extLst>
          </p:cNvPr>
          <p:cNvSpPr txBox="1">
            <a:spLocks/>
          </p:cNvSpPr>
          <p:nvPr/>
        </p:nvSpPr>
        <p:spPr>
          <a:xfrm>
            <a:off x="8036456" y="4926380"/>
            <a:ext cx="21633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excellent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boring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gripping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i="1" dirty="0" err="1">
                <a:solidFill>
                  <a:srgbClr val="FF0000"/>
                </a:solidFill>
              </a:rPr>
              <a:t>average</a:t>
            </a:r>
            <a:endParaRPr lang="hr-H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5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22" grpId="0" build="p"/>
      <p:bldP spid="23" grpId="0" build="p"/>
      <p:bldP spid="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12308"/>
            <a:ext cx="5128266" cy="686241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587" y="2722901"/>
            <a:ext cx="10104228" cy="251680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50734" y="995513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some research on one of the comic book movies and fill in this table.</a:t>
            </a:r>
            <a:r>
              <a:rPr lang="hr-HR" sz="2000" b="1" dirty="0"/>
              <a:t> </a:t>
            </a:r>
            <a:r>
              <a:rPr lang="en-US" sz="2000" b="1" dirty="0"/>
              <a:t>To describe the plot use some of the words from Exercise 3.</a:t>
            </a:r>
            <a:br>
              <a:rPr lang="hr-HR" sz="2000" b="1" dirty="0"/>
            </a:br>
            <a:r>
              <a:rPr lang="hr-HR" sz="2000" i="1" dirty="0"/>
              <a:t>Pronađi na Internetu informacije o nekom od filmova baziranih na stripu i nadopuni tablicu. Za opis radnje filma koristi riječi iz 3. zadatka.</a:t>
            </a:r>
          </a:p>
        </p:txBody>
      </p:sp>
    </p:spTree>
    <p:extLst>
      <p:ext uri="{BB962C8B-B14F-4D97-AF65-F5344CB8AC3E}">
        <p14:creationId xmlns:p14="http://schemas.microsoft.com/office/powerpoint/2010/main" val="51043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26218"/>
            <a:ext cx="5128266" cy="6834596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74967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27.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359894"/>
            <a:ext cx="6742694" cy="6498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Draw a comic book with this title.</a:t>
            </a:r>
            <a:r>
              <a:rPr lang="hr-HR" sz="2000" b="1" dirty="0"/>
              <a:t> </a:t>
            </a:r>
            <a:r>
              <a:rPr lang="hr-HR" sz="2000" i="1" dirty="0"/>
              <a:t>Nacrtaj strip sa naslovom </a:t>
            </a:r>
            <a:r>
              <a:rPr lang="hr-HR" sz="2000" b="1" dirty="0" err="1"/>
              <a:t>Lazy</a:t>
            </a:r>
            <a:r>
              <a:rPr lang="hr-HR" sz="2000" b="1" dirty="0"/>
              <a:t> </a:t>
            </a:r>
            <a:r>
              <a:rPr lang="hr-HR" sz="2000" b="1" dirty="0" err="1"/>
              <a:t>superhero</a:t>
            </a:r>
            <a:r>
              <a:rPr lang="hr-HR" sz="2000" b="1"/>
              <a:t>! </a:t>
            </a:r>
            <a:r>
              <a:rPr lang="hr-HR" sz="2000" i="1"/>
              <a:t>Možeš </a:t>
            </a:r>
            <a:r>
              <a:rPr lang="hr-HR" sz="2000" i="1" dirty="0"/>
              <a:t>koristiti i neki od digitalnih alata.</a:t>
            </a:r>
            <a:endParaRPr lang="en-US" sz="2000" i="1" dirty="0"/>
          </a:p>
          <a:p>
            <a:pPr marL="0" indent="0">
              <a:buNone/>
            </a:pPr>
            <a:r>
              <a:rPr lang="en-US" sz="2000" b="1" dirty="0"/>
              <a:t>Step 1</a:t>
            </a:r>
            <a:r>
              <a:rPr lang="hr-HR" sz="2000" b="1" dirty="0"/>
              <a:t>; </a:t>
            </a:r>
            <a:r>
              <a:rPr lang="en-US" sz="2000" b="1" dirty="0"/>
              <a:t>Brainstorm the reasons why a superhero might get lazy and what kinds of complications that might cause. Choose the storyline you like best.</a:t>
            </a:r>
            <a:r>
              <a:rPr lang="hr-HR" sz="2000" b="1" dirty="0"/>
              <a:t> </a:t>
            </a:r>
            <a:r>
              <a:rPr lang="hr-HR" sz="2000" i="1" dirty="0"/>
              <a:t>Razmisli o tome zašto bi neki super junak postao lijen i koje komplikacije bi to prouzročilo. Razmisli u kojem smjeru će tvoja priča ići.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Step 2</a:t>
            </a:r>
            <a:r>
              <a:rPr lang="hr-HR" sz="2000" b="1" dirty="0"/>
              <a:t>; </a:t>
            </a:r>
            <a:r>
              <a:rPr lang="en-US" sz="2000" b="1" dirty="0"/>
              <a:t>Create a story with funny/ smart/ surprising ending. Write down the most important events chronologically.</a:t>
            </a:r>
            <a:r>
              <a:rPr lang="hr-HR" sz="2000" b="1" dirty="0"/>
              <a:t> </a:t>
            </a:r>
            <a:r>
              <a:rPr lang="hr-HR" sz="2000" i="1" dirty="0"/>
              <a:t>Stvori priču sa zabavnim / pametnim / iznenađujućim završetkom. Zapiši najvažnije događaje kronološki.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Step 3</a:t>
            </a:r>
            <a:r>
              <a:rPr lang="hr-HR" sz="2000" b="1" dirty="0"/>
              <a:t>; </a:t>
            </a:r>
            <a:r>
              <a:rPr lang="en-US" sz="2000" b="1" dirty="0"/>
              <a:t>Plan how many scenes you have to draw to tell the story. Plan and write down what the characters are saying. Give them names.</a:t>
            </a:r>
            <a:r>
              <a:rPr lang="hr-HR" sz="2000" b="1" dirty="0"/>
              <a:t> </a:t>
            </a:r>
            <a:r>
              <a:rPr lang="hr-HR" sz="2000" i="1" dirty="0"/>
              <a:t>Planiraj koliko scena moraš nacrtati kako bi ispričao priču. Isplaniraj i zapiši što će likovi govoriti. Daj likovima imena.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Step 4</a:t>
            </a:r>
            <a:r>
              <a:rPr lang="hr-HR" sz="2000" b="1" dirty="0"/>
              <a:t>; </a:t>
            </a:r>
            <a:r>
              <a:rPr lang="en-US" sz="2000" b="1" dirty="0"/>
              <a:t>Draw the illustrations with big enough speech bubbles. </a:t>
            </a:r>
            <a:r>
              <a:rPr lang="en-US" sz="2000" b="1" dirty="0" err="1"/>
              <a:t>Colour</a:t>
            </a:r>
            <a:r>
              <a:rPr lang="en-US" sz="2000" b="1" dirty="0"/>
              <a:t> them.</a:t>
            </a:r>
            <a:r>
              <a:rPr lang="hr-HR" sz="2000" b="1" dirty="0"/>
              <a:t> </a:t>
            </a:r>
            <a:r>
              <a:rPr lang="hr-HR" sz="2000" i="1" dirty="0"/>
              <a:t>Nacrtaj i </a:t>
            </a:r>
            <a:r>
              <a:rPr lang="hr-HR" sz="2000" i="1" dirty="0" err="1"/>
              <a:t>pobojaj</a:t>
            </a:r>
            <a:r>
              <a:rPr lang="hr-HR" sz="2000" i="1" dirty="0"/>
              <a:t> scene sa dovoljno velikim balončićima za tekst. </a:t>
            </a:r>
            <a:endParaRPr lang="en-US" sz="2000" i="1" dirty="0"/>
          </a:p>
          <a:p>
            <a:pPr marL="0" indent="0">
              <a:buNone/>
            </a:pPr>
            <a:r>
              <a:rPr lang="en-US" sz="2000" b="1" dirty="0"/>
              <a:t>Step 5</a:t>
            </a:r>
            <a:r>
              <a:rPr lang="hr-HR" sz="2000" b="1" dirty="0"/>
              <a:t>; </a:t>
            </a:r>
            <a:r>
              <a:rPr lang="en-US" sz="2000" b="1" dirty="0"/>
              <a:t>Write the text into the bubbles.</a:t>
            </a:r>
            <a:r>
              <a:rPr lang="hr-HR" sz="2000" b="1" dirty="0"/>
              <a:t> </a:t>
            </a:r>
            <a:r>
              <a:rPr lang="hr-HR" sz="2000" i="1" dirty="0"/>
              <a:t>Upiši tekst u balončiće.</a:t>
            </a:r>
          </a:p>
        </p:txBody>
      </p:sp>
    </p:spTree>
    <p:extLst>
      <p:ext uri="{BB962C8B-B14F-4D97-AF65-F5344CB8AC3E}">
        <p14:creationId xmlns:p14="http://schemas.microsoft.com/office/powerpoint/2010/main" val="396744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B8A3143C-029E-40B5-BE16-112F882053E5}"/>
              </a:ext>
            </a:extLst>
          </p:cNvPr>
          <p:cNvSpPr txBox="1">
            <a:spLocks/>
          </p:cNvSpPr>
          <p:nvPr/>
        </p:nvSpPr>
        <p:spPr>
          <a:xfrm>
            <a:off x="399100" y="3136510"/>
            <a:ext cx="4697084" cy="6748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en-US" sz="2400" b="1" dirty="0"/>
              <a:t>a blockbuster</a:t>
            </a:r>
            <a:endParaRPr lang="hr-HR" sz="2400" b="1" dirty="0"/>
          </a:p>
          <a:p>
            <a:pPr marL="0" indent="0">
              <a:buNone/>
            </a:pPr>
            <a:br>
              <a:rPr lang="hr-HR" sz="2400" b="1" dirty="0"/>
            </a:br>
            <a:br>
              <a:rPr lang="hr-HR" sz="2400" b="1" dirty="0"/>
            </a:br>
            <a:r>
              <a:rPr lang="hr-HR" sz="2400" b="1" dirty="0"/>
              <a:t>t</a:t>
            </a:r>
            <a:r>
              <a:rPr lang="en-US" sz="2400" b="1" dirty="0" err="1"/>
              <a:t>ights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cape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purchase</a:t>
            </a:r>
            <a:endParaRPr lang="hr-HR" sz="24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E396268-D271-4295-816F-4B37E71E97F9}"/>
              </a:ext>
            </a:extLst>
          </p:cNvPr>
          <p:cNvSpPr txBox="1">
            <a:spLocks/>
          </p:cNvSpPr>
          <p:nvPr/>
        </p:nvSpPr>
        <p:spPr>
          <a:xfrm>
            <a:off x="854928" y="3803416"/>
            <a:ext cx="5241072" cy="5925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		</a:t>
            </a:r>
            <a:r>
              <a:rPr lang="hr-HR" sz="2400" i="1" dirty="0" err="1"/>
              <a:t>blockbuster</a:t>
            </a:r>
            <a:r>
              <a:rPr lang="hr-HR" sz="2400" i="1" dirty="0"/>
              <a:t>; film ili knjiga koja zbog svoje popularnosti postiže vrlo dobre financijske rezultate</a:t>
            </a:r>
          </a:p>
          <a:p>
            <a:pPr marL="0" indent="0">
              <a:buNone/>
            </a:pPr>
            <a:r>
              <a:rPr lang="hr-HR" sz="2400" i="1" dirty="0"/>
              <a:t>		tajice</a:t>
            </a:r>
          </a:p>
          <a:p>
            <a:pPr marL="0" indent="0">
              <a:buNone/>
            </a:pPr>
            <a:r>
              <a:rPr lang="hr-HR" sz="2400" i="1" dirty="0"/>
              <a:t>		plašt</a:t>
            </a:r>
          </a:p>
          <a:p>
            <a:pPr marL="0" indent="0">
              <a:buNone/>
            </a:pPr>
            <a:r>
              <a:rPr lang="hr-HR" sz="2400" i="1" dirty="0"/>
              <a:t>		kupiti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D011009A-5CAA-4E70-B94A-D6F67B7ED73D}"/>
              </a:ext>
            </a:extLst>
          </p:cNvPr>
          <p:cNvSpPr txBox="1">
            <a:spLocks/>
          </p:cNvSpPr>
          <p:nvPr/>
        </p:nvSpPr>
        <p:spPr>
          <a:xfrm>
            <a:off x="6431823" y="754218"/>
            <a:ext cx="2172350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an issue</a:t>
            </a:r>
          </a:p>
          <a:p>
            <a:pPr marL="0" indent="0">
              <a:buNone/>
            </a:pPr>
            <a:r>
              <a:rPr lang="en-US" sz="2400" b="1" dirty="0"/>
              <a:t>to prefer</a:t>
            </a:r>
          </a:p>
          <a:p>
            <a:pPr marL="0" indent="0">
              <a:buNone/>
            </a:pPr>
            <a:r>
              <a:rPr lang="en-US" sz="2400" b="1" dirty="0"/>
              <a:t>advertising</a:t>
            </a:r>
          </a:p>
          <a:p>
            <a:pPr marL="0" indent="0">
              <a:buNone/>
            </a:pPr>
            <a:r>
              <a:rPr lang="en-US" sz="2400" b="1" dirty="0"/>
              <a:t>an audience</a:t>
            </a:r>
          </a:p>
          <a:p>
            <a:pPr marL="0" indent="0">
              <a:buNone/>
            </a:pPr>
            <a:r>
              <a:rPr lang="en-US" sz="2400" b="1" dirty="0"/>
              <a:t>to borrow </a:t>
            </a:r>
          </a:p>
          <a:p>
            <a:pPr marL="0" indent="0">
              <a:buNone/>
            </a:pPr>
            <a:r>
              <a:rPr lang="en-US" sz="2400" b="1" dirty="0"/>
              <a:t>to be drawn to</a:t>
            </a:r>
          </a:p>
          <a:p>
            <a:pPr marL="0" indent="0">
              <a:buNone/>
            </a:pPr>
            <a:r>
              <a:rPr lang="en-US" sz="2400" b="1" dirty="0"/>
              <a:t>storage</a:t>
            </a:r>
          </a:p>
          <a:p>
            <a:pPr marL="0" indent="0">
              <a:buNone/>
            </a:pPr>
            <a:r>
              <a:rPr lang="en-US" sz="2400" b="1" dirty="0"/>
              <a:t>passionate</a:t>
            </a:r>
          </a:p>
          <a:p>
            <a:pPr marL="0" indent="0">
              <a:buNone/>
            </a:pPr>
            <a:r>
              <a:rPr lang="en-US" sz="2400" b="1" dirty="0"/>
              <a:t>to get rid of</a:t>
            </a:r>
          </a:p>
          <a:p>
            <a:pPr marL="0" indent="0">
              <a:buNone/>
            </a:pPr>
            <a:r>
              <a:rPr lang="en-US" sz="2400" b="1" dirty="0"/>
              <a:t>to promote</a:t>
            </a:r>
          </a:p>
          <a:p>
            <a:pPr marL="0" indent="0">
              <a:buNone/>
            </a:pPr>
            <a:r>
              <a:rPr lang="en-US" sz="2400" b="1" dirty="0"/>
              <a:t>to require</a:t>
            </a:r>
          </a:p>
          <a:p>
            <a:pPr marL="0" indent="0">
              <a:buNone/>
            </a:pPr>
            <a:r>
              <a:rPr lang="en-US" sz="2400" b="1" dirty="0"/>
              <a:t>sleeves</a:t>
            </a:r>
          </a:p>
          <a:p>
            <a:pPr marL="0" indent="0">
              <a:buNone/>
            </a:pPr>
            <a:endParaRPr lang="hr-HR" sz="2400" b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04A25CC-0F18-4911-AF18-F01827347852}"/>
              </a:ext>
            </a:extLst>
          </p:cNvPr>
          <p:cNvSpPr txBox="1">
            <a:spLocks/>
          </p:cNvSpPr>
          <p:nvPr/>
        </p:nvSpPr>
        <p:spPr>
          <a:xfrm>
            <a:off x="8589832" y="768738"/>
            <a:ext cx="3734372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primjerak</a:t>
            </a:r>
          </a:p>
          <a:p>
            <a:pPr marL="0" indent="0">
              <a:buNone/>
            </a:pPr>
            <a:r>
              <a:rPr lang="hr-HR" sz="2400" i="1" dirty="0"/>
              <a:t>preferirati</a:t>
            </a:r>
          </a:p>
          <a:p>
            <a:pPr marL="0" indent="0">
              <a:buNone/>
            </a:pPr>
            <a:r>
              <a:rPr lang="hr-HR" sz="2400" i="1" dirty="0"/>
              <a:t>oglašavanje</a:t>
            </a:r>
          </a:p>
          <a:p>
            <a:pPr marL="0" indent="0">
              <a:buNone/>
            </a:pPr>
            <a:r>
              <a:rPr lang="hr-HR" sz="2400" i="1" dirty="0"/>
              <a:t>publika</a:t>
            </a:r>
          </a:p>
          <a:p>
            <a:pPr marL="0" indent="0">
              <a:buNone/>
            </a:pPr>
            <a:r>
              <a:rPr lang="hr-HR" sz="2400" i="1" dirty="0"/>
              <a:t>posuditi</a:t>
            </a:r>
          </a:p>
          <a:p>
            <a:pPr marL="0" indent="0">
              <a:buNone/>
            </a:pPr>
            <a:r>
              <a:rPr lang="hr-HR" sz="2400" i="1" dirty="0"/>
              <a:t>privlačiti</a:t>
            </a:r>
          </a:p>
          <a:p>
            <a:pPr marL="0" indent="0">
              <a:buNone/>
            </a:pPr>
            <a:r>
              <a:rPr lang="hr-HR" sz="2400" i="1" dirty="0"/>
              <a:t>spremište</a:t>
            </a:r>
          </a:p>
          <a:p>
            <a:pPr marL="0" indent="0">
              <a:buNone/>
            </a:pPr>
            <a:r>
              <a:rPr lang="hr-HR" sz="2400" i="1" dirty="0"/>
              <a:t>strastven</a:t>
            </a:r>
            <a:endParaRPr lang="en-US" sz="2400" i="1" dirty="0"/>
          </a:p>
          <a:p>
            <a:pPr marL="0" indent="0">
              <a:buNone/>
            </a:pPr>
            <a:r>
              <a:rPr lang="hr-HR" sz="2400" i="1" dirty="0"/>
              <a:t>riješiti se</a:t>
            </a:r>
          </a:p>
          <a:p>
            <a:pPr marL="0" indent="0">
              <a:buNone/>
            </a:pPr>
            <a:r>
              <a:rPr lang="hr-HR" sz="2400" i="1" dirty="0"/>
              <a:t>promovirati, promicati</a:t>
            </a:r>
          </a:p>
          <a:p>
            <a:pPr marL="0" indent="0">
              <a:buNone/>
            </a:pPr>
            <a:r>
              <a:rPr lang="hr-HR" sz="2400" i="1" dirty="0"/>
              <a:t>zahtijevati </a:t>
            </a:r>
          </a:p>
          <a:p>
            <a:pPr marL="0" indent="0">
              <a:buNone/>
            </a:pPr>
            <a:r>
              <a:rPr lang="hr-HR" sz="2400" i="1" dirty="0"/>
              <a:t>bez rukava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FBB2021-2C01-41E8-A7EA-D5A0B47AA855}"/>
              </a:ext>
            </a:extLst>
          </p:cNvPr>
          <p:cNvSpPr txBox="1">
            <a:spLocks/>
          </p:cNvSpPr>
          <p:nvPr/>
        </p:nvSpPr>
        <p:spPr>
          <a:xfrm>
            <a:off x="399100" y="768738"/>
            <a:ext cx="5516958" cy="2211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did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invention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TV </a:t>
            </a:r>
            <a:r>
              <a:rPr lang="hr-HR" sz="2000" b="1" dirty="0" err="1"/>
              <a:t>change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world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Kako je izum TV-a promijenio svijet?</a:t>
            </a:r>
          </a:p>
          <a:p>
            <a:pPr marL="0" indent="0">
              <a:buNone/>
            </a:pP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25349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16568"/>
            <a:ext cx="5100694" cy="6819405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5" y="75692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875" y="1955314"/>
            <a:ext cx="6789357" cy="225949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196454" y="1172163"/>
            <a:ext cx="66361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</a:t>
            </a:r>
            <a:r>
              <a:rPr lang="hr-HR" sz="2000" b="1" dirty="0"/>
              <a:t> </a:t>
            </a:r>
            <a:r>
              <a:rPr lang="en-US" sz="2000" b="1" dirty="0"/>
              <a:t>do the movies in the pictures have in common?</a:t>
            </a:r>
            <a:br>
              <a:rPr lang="hr-HR" sz="2000" b="1" dirty="0"/>
            </a:br>
            <a:r>
              <a:rPr lang="hr-HR" sz="2000" i="1" dirty="0"/>
              <a:t>Što je zajedničko filmovima sa fotografija na 30. stranici?</a:t>
            </a:r>
          </a:p>
        </p:txBody>
      </p:sp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A1DFD836-5465-42BE-8712-064B4975F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728" y="3622854"/>
            <a:ext cx="300025" cy="40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91E31E9E-EDB6-461B-9428-BD3623A426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873" y="5327017"/>
            <a:ext cx="5663355" cy="59105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141FD12-449A-4EB6-8C62-3D6590F23660}"/>
              </a:ext>
            </a:extLst>
          </p:cNvPr>
          <p:cNvSpPr txBox="1">
            <a:spLocks/>
          </p:cNvSpPr>
          <p:nvPr/>
        </p:nvSpPr>
        <p:spPr>
          <a:xfrm>
            <a:off x="5119873" y="4574194"/>
            <a:ext cx="66361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 </a:t>
            </a:r>
            <a:r>
              <a:rPr lang="hr-HR" sz="2000" b="1" dirty="0" err="1"/>
              <a:t>five</a:t>
            </a:r>
            <a:r>
              <a:rPr lang="hr-HR" sz="2000" b="1" dirty="0"/>
              <a:t> </a:t>
            </a:r>
            <a:r>
              <a:rPr lang="hr-HR" sz="2000" b="1" dirty="0" err="1"/>
              <a:t>movies</a:t>
            </a:r>
            <a:r>
              <a:rPr lang="hr-HR" sz="2000" b="1" dirty="0"/>
              <a:t> </a:t>
            </a:r>
            <a:r>
              <a:rPr lang="hr-HR" sz="2000" b="1" dirty="0" err="1"/>
              <a:t>based</a:t>
            </a:r>
            <a:r>
              <a:rPr lang="hr-HR" sz="2000" b="1" dirty="0"/>
              <a:t> on </a:t>
            </a:r>
            <a:r>
              <a:rPr lang="hr-HR" sz="2000" b="1" dirty="0" err="1"/>
              <a:t>comics</a:t>
            </a:r>
            <a:r>
              <a:rPr lang="en-US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 imenovati 5 filmova koji su bazirani na stripovima?</a:t>
            </a:r>
          </a:p>
        </p:txBody>
      </p:sp>
    </p:spTree>
    <p:extLst>
      <p:ext uri="{BB962C8B-B14F-4D97-AF65-F5344CB8AC3E}">
        <p14:creationId xmlns:p14="http://schemas.microsoft.com/office/powerpoint/2010/main" val="3953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16568"/>
            <a:ext cx="5100694" cy="681940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15" y="121748"/>
            <a:ext cx="6874393" cy="662474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7337502" y="1070517"/>
            <a:ext cx="4716966" cy="5721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do you prefer, movies or</a:t>
            </a:r>
            <a:r>
              <a:rPr lang="hr-HR" sz="2000" b="1" dirty="0"/>
              <a:t> </a:t>
            </a:r>
            <a:r>
              <a:rPr lang="en-US" sz="2000" b="1" dirty="0"/>
              <a:t>comics?</a:t>
            </a:r>
            <a:r>
              <a:rPr lang="hr-HR" sz="2000" b="1" dirty="0"/>
              <a:t> </a:t>
            </a:r>
            <a:r>
              <a:rPr lang="en-US" sz="2000" b="1" dirty="0"/>
              <a:t>Why? </a:t>
            </a:r>
            <a:r>
              <a:rPr lang="hr-HR" sz="2000" i="1" dirty="0"/>
              <a:t>Što ti preferiraš – filmove ili stripove?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your </a:t>
            </a:r>
            <a:r>
              <a:rPr lang="en-US" sz="2000" b="1" dirty="0" err="1"/>
              <a:t>favourite</a:t>
            </a:r>
            <a:r>
              <a:rPr lang="en-US" sz="2000" b="1" dirty="0"/>
              <a:t> comic?</a:t>
            </a:r>
            <a:r>
              <a:rPr lang="hr-HR" sz="2000" b="1" dirty="0"/>
              <a:t> </a:t>
            </a:r>
            <a:r>
              <a:rPr lang="hr-HR" sz="2000" i="1" dirty="0"/>
              <a:t>Koji je tvoj omiljeni strip?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your </a:t>
            </a:r>
            <a:r>
              <a:rPr lang="en-US" sz="2000" b="1" dirty="0" err="1"/>
              <a:t>favourite</a:t>
            </a:r>
            <a:r>
              <a:rPr lang="en-US" sz="2000" b="1" dirty="0"/>
              <a:t> comic based movie?</a:t>
            </a:r>
            <a:r>
              <a:rPr lang="hr-HR" sz="2000" b="1" dirty="0"/>
              <a:t> </a:t>
            </a:r>
            <a:r>
              <a:rPr lang="hr-HR" sz="2000" i="1" dirty="0"/>
              <a:t>Koji je tvoj omiljeni film baziran na stripu?</a:t>
            </a:r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are the</a:t>
            </a:r>
            <a:r>
              <a:rPr lang="hr-HR" sz="2000" b="1" dirty="0"/>
              <a:t> </a:t>
            </a:r>
            <a:r>
              <a:rPr lang="en-US" sz="2000" b="1" dirty="0"/>
              <a:t>three reasons people prefer watching films to</a:t>
            </a:r>
            <a:r>
              <a:rPr lang="hr-HR" sz="2000" b="1" dirty="0"/>
              <a:t> </a:t>
            </a:r>
            <a:r>
              <a:rPr lang="en-US" sz="2000" b="1" dirty="0"/>
              <a:t>reading comics? </a:t>
            </a:r>
            <a:r>
              <a:rPr lang="hr-HR" sz="2000" i="1" dirty="0"/>
              <a:t>Koja su tri razloga zbog kojih ljudi više vole gledati filmove od čitanja stripova?</a:t>
            </a:r>
            <a:endParaRPr lang="hr-HR" sz="2000" b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find</a:t>
            </a:r>
            <a:r>
              <a:rPr lang="hr-HR" sz="2000" b="1" dirty="0"/>
              <a:t> </a:t>
            </a:r>
            <a:r>
              <a:rPr lang="hr-HR" sz="2000" b="1" dirty="0" err="1"/>
              <a:t>out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 to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last</a:t>
            </a:r>
            <a:r>
              <a:rPr lang="hr-HR" sz="2000" b="1" dirty="0"/>
              <a:t> </a:t>
            </a:r>
            <a:r>
              <a:rPr lang="hr-HR" sz="2000" b="1" dirty="0" err="1"/>
              <a:t>question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i saznaj odgovor na to pitanje.</a:t>
            </a:r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2283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16568"/>
            <a:ext cx="5100694" cy="681940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15" y="121748"/>
            <a:ext cx="6874393" cy="662474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7248292" y="1025911"/>
            <a:ext cx="4716966" cy="4907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again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još jednom i odgovori na sljedeća pitanja.</a:t>
            </a:r>
          </a:p>
          <a:p>
            <a:pPr marL="0" indent="0">
              <a:buNone/>
            </a:pPr>
            <a:r>
              <a:rPr lang="en-US" sz="2000" b="1" dirty="0"/>
              <a:t>What else could movie directors do to</a:t>
            </a:r>
            <a:r>
              <a:rPr lang="hr-HR" sz="2000" b="1" dirty="0"/>
              <a:t> </a:t>
            </a:r>
            <a:r>
              <a:rPr lang="en-US" sz="2000" b="1" dirty="0"/>
              <a:t>promote comics? </a:t>
            </a:r>
            <a:r>
              <a:rPr lang="hr-HR" sz="2000" i="1" dirty="0"/>
              <a:t>Što bi još filmski redatelji mogli napraviti u svrhu promicanja stripova?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prefer watching</a:t>
            </a:r>
            <a:r>
              <a:rPr lang="hr-HR" sz="2000" b="1" dirty="0"/>
              <a:t> </a:t>
            </a:r>
            <a:r>
              <a:rPr lang="en-US" sz="2000" b="1" dirty="0"/>
              <a:t>(videos, news, movies) or reading (books,</a:t>
            </a:r>
            <a:r>
              <a:rPr lang="hr-HR" sz="2000" b="1" dirty="0"/>
              <a:t> </a:t>
            </a:r>
            <a:r>
              <a:rPr lang="en-US" sz="2000" b="1" dirty="0"/>
              <a:t>news, comics)? Why? </a:t>
            </a:r>
            <a:r>
              <a:rPr lang="hr-HR" sz="2000" i="1" dirty="0"/>
              <a:t>Voliš li više gledati filmove ili čitati stripove/knjige…?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do you collect?</a:t>
            </a:r>
            <a:r>
              <a:rPr lang="hr-HR" sz="2000" b="1" dirty="0"/>
              <a:t> </a:t>
            </a:r>
            <a:r>
              <a:rPr lang="hr-HR" sz="2000" i="1" dirty="0"/>
              <a:t>Što ti skupljaš?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Has this blog made you interested in comics?</a:t>
            </a:r>
            <a:r>
              <a:rPr lang="hr-HR" sz="2000" b="1" dirty="0"/>
              <a:t> </a:t>
            </a:r>
            <a:r>
              <a:rPr lang="en-US" sz="2000" b="1" dirty="0"/>
              <a:t>Why? </a:t>
            </a:r>
            <a:r>
              <a:rPr lang="hr-HR" sz="2000" i="1" dirty="0"/>
              <a:t>Je li te ovaj tekst zainteresirao za stripove?</a:t>
            </a:r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56609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24273"/>
            <a:ext cx="5100694" cy="680399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5" y="75692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31.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8" y="1274455"/>
            <a:ext cx="11083814" cy="342974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273034" y="449566"/>
            <a:ext cx="66361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 words from the text with their definitions.</a:t>
            </a:r>
            <a:br>
              <a:rPr lang="hr-HR" sz="2000" b="1" dirty="0"/>
            </a:br>
            <a:r>
              <a:rPr lang="hr-HR" sz="2000" i="1" dirty="0"/>
              <a:t>Spoji riječi iz teksta sa njihovim objašnjenjima.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074A5BA8-D8CD-48DB-980B-A107EDC9555A}"/>
              </a:ext>
            </a:extLst>
          </p:cNvPr>
          <p:cNvSpPr txBox="1">
            <a:spLocks/>
          </p:cNvSpPr>
          <p:nvPr/>
        </p:nvSpPr>
        <p:spPr>
          <a:xfrm>
            <a:off x="4136220" y="386346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97438955-0F5E-4A5A-82DF-E44EE5E66EFA}"/>
              </a:ext>
            </a:extLst>
          </p:cNvPr>
          <p:cNvSpPr txBox="1">
            <a:spLocks/>
          </p:cNvSpPr>
          <p:nvPr/>
        </p:nvSpPr>
        <p:spPr>
          <a:xfrm>
            <a:off x="4136220" y="329126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0088315-D743-481B-95E1-48455978339F}"/>
              </a:ext>
            </a:extLst>
          </p:cNvPr>
          <p:cNvSpPr txBox="1">
            <a:spLocks/>
          </p:cNvSpPr>
          <p:nvPr/>
        </p:nvSpPr>
        <p:spPr>
          <a:xfrm>
            <a:off x="4136220" y="4167127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1E17A1DE-31E9-4C33-99D5-B62991A7A9C0}"/>
              </a:ext>
            </a:extLst>
          </p:cNvPr>
          <p:cNvSpPr txBox="1">
            <a:spLocks/>
          </p:cNvSpPr>
          <p:nvPr/>
        </p:nvSpPr>
        <p:spPr>
          <a:xfrm>
            <a:off x="4136220" y="271906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83113E07-BA13-4B9F-8124-2830E64B95D6}"/>
              </a:ext>
            </a:extLst>
          </p:cNvPr>
          <p:cNvSpPr txBox="1">
            <a:spLocks/>
          </p:cNvSpPr>
          <p:nvPr/>
        </p:nvSpPr>
        <p:spPr>
          <a:xfrm>
            <a:off x="4136220" y="2432964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5624BFDB-A556-46C4-B867-C642689CB7C5}"/>
              </a:ext>
            </a:extLst>
          </p:cNvPr>
          <p:cNvSpPr txBox="1">
            <a:spLocks/>
          </p:cNvSpPr>
          <p:nvPr/>
        </p:nvSpPr>
        <p:spPr>
          <a:xfrm>
            <a:off x="4136220" y="3587977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A837EFFC-FEAA-4525-B5C3-EE33DB2E5D91}"/>
              </a:ext>
            </a:extLst>
          </p:cNvPr>
          <p:cNvSpPr txBox="1">
            <a:spLocks/>
          </p:cNvSpPr>
          <p:nvPr/>
        </p:nvSpPr>
        <p:spPr>
          <a:xfrm>
            <a:off x="4136220" y="3003765"/>
            <a:ext cx="28564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AC0C6348-93C8-47D5-908E-E6FFDE3EFA05}"/>
              </a:ext>
            </a:extLst>
          </p:cNvPr>
          <p:cNvSpPr txBox="1">
            <a:spLocks/>
          </p:cNvSpPr>
          <p:nvPr/>
        </p:nvSpPr>
        <p:spPr>
          <a:xfrm>
            <a:off x="5273034" y="5284531"/>
            <a:ext cx="6749950" cy="1339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Naučeno možeš uvježbati i rješavanjem aktivnosti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https://learningapps.org/watch?v=pu1ojq4h520</a:t>
            </a:r>
            <a:endParaRPr lang="hr-HR" sz="2000" i="1" dirty="0"/>
          </a:p>
          <a:p>
            <a:pPr marL="0" indent="0" algn="ctr">
              <a:buNone/>
            </a:pPr>
            <a:endParaRPr lang="hr-HR" sz="2000" i="1" dirty="0"/>
          </a:p>
          <a:p>
            <a:pPr marL="0" indent="0" algn="ctr"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422961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build="p"/>
      <p:bldP spid="11" grpId="0" build="p"/>
      <p:bldP spid="12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12308"/>
            <a:ext cx="5128266" cy="686241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74967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26.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847" y="1938970"/>
            <a:ext cx="10626951" cy="478880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359894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These expressions got all mixed up. Read the text in your textbook again, then correct the</a:t>
            </a:r>
            <a:r>
              <a:rPr lang="hr-HR" sz="2000" b="1" dirty="0"/>
              <a:t> </a:t>
            </a:r>
            <a:r>
              <a:rPr lang="en-US" sz="2000" b="1" dirty="0"/>
              <a:t>expressions and use them in the sentences below.</a:t>
            </a:r>
            <a:br>
              <a:rPr lang="hr-HR" sz="2000" b="1" dirty="0"/>
            </a:br>
            <a:r>
              <a:rPr lang="hr-HR" sz="2000" i="1" dirty="0"/>
              <a:t>Izrazi koje imaš iznad zadatka su se pomiješali. Prvo ih ispravi, a potom njima nadopuni tekst.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9B07AD9-633C-4DC3-99E7-5DF67910F184}"/>
              </a:ext>
            </a:extLst>
          </p:cNvPr>
          <p:cNvSpPr txBox="1">
            <a:spLocks/>
          </p:cNvSpPr>
          <p:nvPr/>
        </p:nvSpPr>
        <p:spPr>
          <a:xfrm>
            <a:off x="1553378" y="3821090"/>
            <a:ext cx="28244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Passionate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comic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owners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7ECF2D8D-21FC-462C-AE8B-AC211910C806}"/>
              </a:ext>
            </a:extLst>
          </p:cNvPr>
          <p:cNvSpPr txBox="1">
            <a:spLocks/>
          </p:cNvSpPr>
          <p:nvPr/>
        </p:nvSpPr>
        <p:spPr>
          <a:xfrm>
            <a:off x="3826605" y="4639481"/>
            <a:ext cx="28244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direct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advertising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EEFAB6F5-EC4D-4117-AA68-5284282D936A}"/>
              </a:ext>
            </a:extLst>
          </p:cNvPr>
          <p:cNvSpPr txBox="1">
            <a:spLocks/>
          </p:cNvSpPr>
          <p:nvPr/>
        </p:nvSpPr>
        <p:spPr>
          <a:xfrm>
            <a:off x="8381999" y="4628464"/>
            <a:ext cx="28244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movie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audience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F255D2F8-B5B7-495C-85DD-74BCA0361162}"/>
              </a:ext>
            </a:extLst>
          </p:cNvPr>
          <p:cNvSpPr txBox="1">
            <a:spLocks/>
          </p:cNvSpPr>
          <p:nvPr/>
        </p:nvSpPr>
        <p:spPr>
          <a:xfrm>
            <a:off x="6176295" y="5059107"/>
            <a:ext cx="28244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everyday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technology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93349101-F766-46C9-896B-16D43AEEE1E1}"/>
              </a:ext>
            </a:extLst>
          </p:cNvPr>
          <p:cNvSpPr txBox="1">
            <a:spLocks/>
          </p:cNvSpPr>
          <p:nvPr/>
        </p:nvSpPr>
        <p:spPr>
          <a:xfrm>
            <a:off x="5649501" y="5897571"/>
            <a:ext cx="28244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real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blockbusters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7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" y="24273"/>
            <a:ext cx="5100694" cy="680399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5" y="75692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31.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30" y="1451946"/>
            <a:ext cx="4615603" cy="52092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EA81F14-6E72-4AB2-AE4F-7E601183F4B3}"/>
              </a:ext>
            </a:extLst>
          </p:cNvPr>
          <p:cNvSpPr txBox="1">
            <a:spLocks/>
          </p:cNvSpPr>
          <p:nvPr/>
        </p:nvSpPr>
        <p:spPr>
          <a:xfrm>
            <a:off x="5273034" y="449566"/>
            <a:ext cx="6636198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these sentences which negate</a:t>
            </a:r>
            <a:r>
              <a:rPr lang="hr-HR" sz="2000" b="1" dirty="0"/>
              <a:t> </a:t>
            </a:r>
            <a:r>
              <a:rPr lang="en-US" sz="2000" b="1" dirty="0"/>
              <a:t>typical myths about comics.</a:t>
            </a:r>
            <a:r>
              <a:rPr lang="hr-HR" sz="2000" b="1" dirty="0"/>
              <a:t> </a:t>
            </a:r>
            <a:r>
              <a:rPr lang="en-US" sz="2000" b="1" dirty="0"/>
              <a:t>Fill in the gaps with the words</a:t>
            </a:r>
            <a:r>
              <a:rPr lang="hr-HR" sz="2000" b="1" dirty="0"/>
              <a:t> </a:t>
            </a:r>
            <a:r>
              <a:rPr lang="en-US" sz="2000" b="1" dirty="0"/>
              <a:t>below.</a:t>
            </a:r>
            <a:br>
              <a:rPr lang="hr-HR" sz="2000" b="1" dirty="0"/>
            </a:br>
            <a:r>
              <a:rPr lang="hr-HR" sz="2000" i="1" dirty="0"/>
              <a:t>Pročitaj tekst i nadopuni riječima koje nedostaju.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BAB9346-E97E-467A-A624-707096CDA41D}"/>
              </a:ext>
            </a:extLst>
          </p:cNvPr>
          <p:cNvSpPr txBox="1">
            <a:spLocks/>
          </p:cNvSpPr>
          <p:nvPr/>
        </p:nvSpPr>
        <p:spPr>
          <a:xfrm>
            <a:off x="6573420" y="4056584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tights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0108181D-98DE-4A1E-8A4F-809602BD7800}"/>
              </a:ext>
            </a:extLst>
          </p:cNvPr>
          <p:cNvSpPr txBox="1">
            <a:spLocks/>
          </p:cNvSpPr>
          <p:nvPr/>
        </p:nvSpPr>
        <p:spPr>
          <a:xfrm>
            <a:off x="8465463" y="4270035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kids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6A77F8E1-B874-40DD-8435-E14BFAD28195}"/>
              </a:ext>
            </a:extLst>
          </p:cNvPr>
          <p:cNvSpPr txBox="1">
            <a:spLocks/>
          </p:cNvSpPr>
          <p:nvPr/>
        </p:nvSpPr>
        <p:spPr>
          <a:xfrm>
            <a:off x="7379081" y="4522300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fans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079B04B1-423D-470E-9456-6A6774648F5E}"/>
              </a:ext>
            </a:extLst>
          </p:cNvPr>
          <p:cNvSpPr txBox="1">
            <a:spLocks/>
          </p:cNvSpPr>
          <p:nvPr/>
        </p:nvSpPr>
        <p:spPr>
          <a:xfrm>
            <a:off x="9293158" y="4766078"/>
            <a:ext cx="1443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in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order</a:t>
            </a:r>
            <a:r>
              <a:rPr lang="hr-HR" sz="2200" i="1" dirty="0">
                <a:solidFill>
                  <a:srgbClr val="FF0000"/>
                </a:solidFill>
              </a:rPr>
              <a:t> to 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E251EB13-DEA6-41D1-85BA-87057FE7F837}"/>
              </a:ext>
            </a:extLst>
          </p:cNvPr>
          <p:cNvSpPr txBox="1">
            <a:spLocks/>
          </p:cNvSpPr>
          <p:nvPr/>
        </p:nvSpPr>
        <p:spPr>
          <a:xfrm>
            <a:off x="8935504" y="5239641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issues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34CA88AD-B060-468A-9C66-E4C657811A89}"/>
              </a:ext>
            </a:extLst>
          </p:cNvPr>
          <p:cNvSpPr txBox="1">
            <a:spLocks/>
          </p:cNvSpPr>
          <p:nvPr/>
        </p:nvSpPr>
        <p:spPr>
          <a:xfrm>
            <a:off x="9588788" y="5713650"/>
            <a:ext cx="8519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only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6DFDAEB9-DAE6-4C9B-9FBB-A4762AEEF6E7}"/>
              </a:ext>
            </a:extLst>
          </p:cNvPr>
          <p:cNvSpPr txBox="1">
            <a:spLocks/>
          </p:cNvSpPr>
          <p:nvPr/>
        </p:nvSpPr>
        <p:spPr>
          <a:xfrm>
            <a:off x="7393944" y="6195638"/>
            <a:ext cx="11829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popular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0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14" y="826265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" y="2578971"/>
            <a:ext cx="6096000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hlinkClick r:id="rId4"/>
              </a:rPr>
              <a:t>https://www.e-sfera.hr/dodatni-digitalni-sadrzaji/8442da06-6350-4d89-a7a9-4bb13df0b5ba/</a:t>
            </a:r>
            <a:endParaRPr lang="hr-HR" sz="2000" dirty="0"/>
          </a:p>
          <a:p>
            <a:pPr marL="0" indent="0" algn="ctr">
              <a:buNone/>
            </a:pPr>
            <a:r>
              <a:rPr lang="en-US" sz="2000" b="1" u="sng" dirty="0"/>
              <a:t>A short glossary of comics terms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popis pojmova vezanih uz stripove i odgovori na sljedeća pitanja: 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1F85279-F2E4-4225-AA21-E5DBFFF4AA3B}"/>
              </a:ext>
            </a:extLst>
          </p:cNvPr>
          <p:cNvSpPr txBox="1">
            <a:spLocks/>
          </p:cNvSpPr>
          <p:nvPr/>
        </p:nvSpPr>
        <p:spPr>
          <a:xfrm>
            <a:off x="6095627" y="297455"/>
            <a:ext cx="5869631" cy="67698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is</a:t>
            </a:r>
            <a:r>
              <a:rPr lang="hr-HR" sz="2000" b="1" dirty="0"/>
              <a:t> </a:t>
            </a:r>
            <a:r>
              <a:rPr lang="en-US" sz="2000" b="1" dirty="0"/>
              <a:t>the difference between a comic book and a</a:t>
            </a:r>
            <a:r>
              <a:rPr lang="hr-HR" sz="2000" b="1" dirty="0"/>
              <a:t> </a:t>
            </a:r>
            <a:r>
              <a:rPr lang="en-US" sz="2000" b="1" dirty="0"/>
              <a:t>comic strip? </a:t>
            </a:r>
            <a:br>
              <a:rPr lang="hr-HR" sz="2000" b="1" dirty="0"/>
            </a:br>
            <a:r>
              <a:rPr lang="hr-HR" sz="2000" i="1" dirty="0"/>
              <a:t>Koja je razlika između </a:t>
            </a:r>
            <a:r>
              <a:rPr lang="hr-HR" sz="2000" b="1" dirty="0" err="1"/>
              <a:t>comic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</a:t>
            </a:r>
            <a:r>
              <a:rPr lang="hr-HR" sz="2000" i="1" dirty="0"/>
              <a:t>i </a:t>
            </a:r>
            <a:r>
              <a:rPr lang="hr-HR" sz="2000" b="1" dirty="0" err="1"/>
              <a:t>comic</a:t>
            </a:r>
            <a:r>
              <a:rPr lang="hr-HR" sz="2000" b="1" dirty="0"/>
              <a:t> strip</a:t>
            </a:r>
            <a:r>
              <a:rPr lang="hr-HR" sz="2000" i="1" dirty="0"/>
              <a:t>?</a:t>
            </a:r>
          </a:p>
          <a:p>
            <a:pPr marL="0" indent="0">
              <a:buNone/>
            </a:pPr>
            <a:r>
              <a:rPr lang="en-US" sz="2000" b="1" dirty="0"/>
              <a:t>Which four types of jobs in the</a:t>
            </a:r>
            <a:r>
              <a:rPr lang="hr-HR" sz="2000" b="1" dirty="0"/>
              <a:t> </a:t>
            </a:r>
            <a:r>
              <a:rPr lang="en-US" sz="2000" b="1" dirty="0"/>
              <a:t>production of a comics are mentioned in the</a:t>
            </a:r>
            <a:r>
              <a:rPr lang="hr-HR" sz="2000" b="1" dirty="0"/>
              <a:t> </a:t>
            </a:r>
            <a:r>
              <a:rPr lang="en-US" sz="2000" b="1" dirty="0"/>
              <a:t>glossary? </a:t>
            </a:r>
            <a:br>
              <a:rPr lang="hr-HR" sz="2000" b="1" dirty="0"/>
            </a:br>
            <a:r>
              <a:rPr lang="hr-HR" sz="2000" i="1" dirty="0"/>
              <a:t>Koja 4 tipa poslova u proizvodnji stripova su spomenuta u tekstu?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 do you think is most</a:t>
            </a:r>
            <a:r>
              <a:rPr lang="hr-HR" sz="2000" b="1" dirty="0"/>
              <a:t> </a:t>
            </a:r>
            <a:r>
              <a:rPr lang="en-US" sz="2000" b="1" dirty="0"/>
              <a:t>interesting? </a:t>
            </a:r>
            <a:br>
              <a:rPr lang="hr-HR" sz="2000" b="1" dirty="0"/>
            </a:br>
            <a:r>
              <a:rPr lang="hr-HR" sz="2000" i="1" dirty="0"/>
              <a:t>Koji je od njih tebi najzanimljiviji?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 two countries (mentioned in</a:t>
            </a:r>
            <a:r>
              <a:rPr lang="hr-HR" sz="2000" b="1" dirty="0"/>
              <a:t> </a:t>
            </a:r>
            <a:r>
              <a:rPr lang="en-US" sz="2000" b="1" dirty="0"/>
              <a:t>the text) are the leading producers of</a:t>
            </a:r>
            <a:r>
              <a:rPr lang="hr-HR" sz="2000" b="1" dirty="0"/>
              <a:t> </a:t>
            </a:r>
            <a:r>
              <a:rPr lang="en-US" sz="2000" b="1" dirty="0"/>
              <a:t>comics? </a:t>
            </a:r>
            <a:br>
              <a:rPr lang="hr-HR" sz="2000" b="1" dirty="0"/>
            </a:br>
            <a:r>
              <a:rPr lang="hr-HR" sz="2000" i="1" dirty="0"/>
              <a:t>Koje dvije zemlje (spomenute u tekstu) su vodeći proizvođači stripova?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Why are some comics considered</a:t>
            </a:r>
            <a:r>
              <a:rPr lang="hr-HR" sz="2000" b="1" dirty="0"/>
              <a:t> </a:t>
            </a:r>
            <a:r>
              <a:rPr lang="en-US" sz="2000" b="1" dirty="0"/>
              <a:t>modern mythology? </a:t>
            </a:r>
            <a:br>
              <a:rPr lang="hr-HR" sz="2000" b="1" dirty="0"/>
            </a:br>
            <a:r>
              <a:rPr lang="hr-HR" sz="2000" i="1" dirty="0"/>
              <a:t>Zašto neke stripove smatramo modernom mitologijom?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agree? Why</a:t>
            </a:r>
            <a:r>
              <a:rPr lang="hr-HR" sz="2000" b="1" dirty="0"/>
              <a:t> </a:t>
            </a:r>
            <a:r>
              <a:rPr lang="en-US" sz="2000" b="1" dirty="0"/>
              <a:t>(not)? </a:t>
            </a:r>
            <a:br>
              <a:rPr lang="hr-HR" sz="2000" b="1" dirty="0"/>
            </a:br>
            <a:r>
              <a:rPr lang="hr-HR" sz="2000" i="1" dirty="0"/>
              <a:t>Slažeš li se? Zašto?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are three modern developments in</a:t>
            </a:r>
            <a:r>
              <a:rPr lang="hr-HR" sz="2000" b="1" dirty="0"/>
              <a:t> </a:t>
            </a:r>
            <a:r>
              <a:rPr lang="en-US" sz="2000" b="1" dirty="0"/>
              <a:t>the world of comics?</a:t>
            </a:r>
            <a:br>
              <a:rPr lang="hr-HR" sz="2000" b="1" dirty="0"/>
            </a:br>
            <a:r>
              <a:rPr lang="hr-HR" sz="2000" i="1" dirty="0"/>
              <a:t>Koja su tri moderna razvoja u svijetu stripa?</a:t>
            </a:r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725</Words>
  <Application>Microsoft Office PowerPoint</Application>
  <PresentationFormat>Široki zaslon</PresentationFormat>
  <Paragraphs>122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Tema sustava Office</vt:lpstr>
      <vt:lpstr>UNIT 2;  Time to enjoy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188</cp:revision>
  <dcterms:created xsi:type="dcterms:W3CDTF">2020-09-12T11:20:19Z</dcterms:created>
  <dcterms:modified xsi:type="dcterms:W3CDTF">2020-11-07T12:27:24Z</dcterms:modified>
</cp:coreProperties>
</file>